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2" d="100"/>
          <a:sy n="72" d="100"/>
        </p:scale>
        <p:origin x="34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2025/7/13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gif"/><Relationship Id="rId2" Type="http://schemas.openxmlformats.org/officeDocument/2006/relationships/image" Target="../media/image1.png"/><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gif"/></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8.jpeg"/><Relationship Id="rId7" Type="http://schemas.openxmlformats.org/officeDocument/2006/relationships/image" Target="../media/image21.jpg"/><Relationship Id="rId12"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7.jpeg"/><Relationship Id="rId4" Type="http://schemas.openxmlformats.org/officeDocument/2006/relationships/image" Target="../media/image19.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D719B04D-82BC-F41B-07AC-5EBD7F9B113A}"/>
              </a:ext>
            </a:extLst>
          </p:cNvPr>
          <p:cNvSpPr/>
          <p:nvPr/>
        </p:nvSpPr>
        <p:spPr>
          <a:xfrm>
            <a:off x="-1" y="4509711"/>
            <a:ext cx="7559675" cy="396648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310112E-BD4F-BFF5-9936-22B712C833E6}"/>
              </a:ext>
            </a:extLst>
          </p:cNvPr>
          <p:cNvSpPr txBox="1"/>
          <p:nvPr/>
        </p:nvSpPr>
        <p:spPr>
          <a:xfrm>
            <a:off x="4856085" y="3005408"/>
            <a:ext cx="2587802" cy="577081"/>
          </a:xfrm>
          <a:prstGeom prst="rect">
            <a:avLst/>
          </a:prstGeom>
          <a:noFill/>
          <a:ln>
            <a:noFill/>
          </a:ln>
        </p:spPr>
        <p:txBody>
          <a:bodyPr wrap="square" rtlCol="0">
            <a:spAutoFit/>
          </a:bodyPr>
          <a:lstStyle/>
          <a:p>
            <a:pPr algn="l">
              <a:buNone/>
            </a:pPr>
            <a:r>
              <a:rPr lang="en-US" altLang="ja-JP" sz="1050" b="1" dirty="0">
                <a:solidFill>
                  <a:sysClr val="windowText" lastClr="000000"/>
                </a:solidFill>
                <a:latin typeface="+mn-ea"/>
                <a:cs typeface="Segoe UI" panose="020B0502040204020203" pitchFamily="34" charset="0"/>
              </a:rPr>
              <a:t>AFDEX</a:t>
            </a:r>
            <a:r>
              <a:rPr lang="ja-JP" altLang="en-US" sz="1050" b="1" dirty="0">
                <a:solidFill>
                  <a:sysClr val="windowText" lastClr="000000"/>
                </a:solidFill>
                <a:latin typeface="+mn-ea"/>
                <a:cs typeface="Segoe UI" panose="020B0502040204020203" pitchFamily="34" charset="0"/>
              </a:rPr>
              <a:t>は、鍛造製品の加工成立性を予測でき工程設計を支援します。誰でも簡単に使える鍛造解析シミュレーション</a:t>
            </a:r>
            <a:endParaRPr lang="en-US" altLang="ja-JP" sz="1050" b="1" dirty="0">
              <a:solidFill>
                <a:sysClr val="windowText" lastClr="000000"/>
              </a:solidFill>
              <a:latin typeface="+mn-ea"/>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231962" y="4604531"/>
            <a:ext cx="3133933" cy="307777"/>
          </a:xfrm>
          <a:prstGeom prst="rect">
            <a:avLst/>
          </a:prstGeom>
          <a:noFill/>
        </p:spPr>
        <p:txBody>
          <a:bodyPr wrap="square">
            <a:spAutoFit/>
          </a:bodyPr>
          <a:lstStyle/>
          <a:p>
            <a:pPr fontAlgn="base"/>
            <a:r>
              <a:rPr lang="en-US" altLang="ja-JP" sz="1400" b="1" i="0" dirty="0">
                <a:effectLst/>
                <a:latin typeface="+mn-ea"/>
              </a:rPr>
              <a:t>AFDEX</a:t>
            </a:r>
            <a:r>
              <a:rPr lang="ja-JP" altLang="en-US" sz="1400" b="1" i="0" dirty="0">
                <a:effectLst/>
                <a:latin typeface="+mn-ea"/>
              </a:rPr>
              <a:t>の機能</a:t>
            </a: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24650" y="2586317"/>
            <a:ext cx="4636277" cy="369332"/>
          </a:xfrm>
          <a:prstGeom prst="rect">
            <a:avLst/>
          </a:prstGeom>
          <a:noFill/>
          <a:ln>
            <a:noFill/>
          </a:ln>
        </p:spPr>
        <p:txBody>
          <a:bodyPr wrap="square" rtlCol="0">
            <a:spAutoFit/>
          </a:bodyPr>
          <a:lstStyle/>
          <a:p>
            <a:pPr algn="l">
              <a:buNone/>
            </a:pPr>
            <a:r>
              <a:rPr lang="ja-JP" altLang="en-US" b="1" dirty="0">
                <a:solidFill>
                  <a:srgbClr val="000000"/>
                </a:solidFill>
                <a:latin typeface="+mn-ea"/>
              </a:rPr>
              <a:t>鍛造解析</a:t>
            </a:r>
            <a:r>
              <a:rPr lang="ja-JP" altLang="en-US" b="1" i="0" dirty="0">
                <a:solidFill>
                  <a:srgbClr val="000000"/>
                </a:solidFill>
                <a:effectLst/>
                <a:latin typeface="+mn-ea"/>
              </a:rPr>
              <a:t>シミュレーションシステム</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24650" y="3644668"/>
            <a:ext cx="4646611" cy="707886"/>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AFDEX</a:t>
            </a:r>
            <a:r>
              <a:rPr lang="ja-JP" altLang="en-US" sz="800" dirty="0">
                <a:solidFill>
                  <a:sysClr val="windowText" lastClr="000000"/>
                </a:solidFill>
                <a:latin typeface="+mn-ea"/>
                <a:cs typeface="Segoe UI" panose="020B0502040204020203" pitchFamily="34" charset="0"/>
              </a:rPr>
              <a:t>は、様々な現場の冷間鍛造から熱間鍛造まで、鍛造に関する問題を予測できる鍛造シミュレーションソフトウェアです。あらゆる分野の鍛造解析に適用可能で、ねじの転造や業界的にも実績の少ない板鍛造などの分野でも実績をあげています。</a:t>
            </a:r>
            <a:endParaRPr lang="en-US" altLang="ja-JP" sz="800" dirty="0">
              <a:solidFill>
                <a:sysClr val="windowText" lastClr="000000"/>
              </a:solidFill>
              <a:latin typeface="+mn-ea"/>
              <a:cs typeface="Segoe UI" panose="020B0502040204020203" pitchFamily="34" charset="0"/>
            </a:endParaRPr>
          </a:p>
          <a:p>
            <a:pPr algn="l">
              <a:buNone/>
            </a:pPr>
            <a:r>
              <a:rPr lang="ja-JP" altLang="en-US" sz="800" dirty="0">
                <a:solidFill>
                  <a:sysClr val="windowText" lastClr="000000"/>
                </a:solidFill>
                <a:latin typeface="+mn-ea"/>
                <a:cs typeface="Segoe UI" panose="020B0502040204020203" pitchFamily="34" charset="0"/>
              </a:rPr>
              <a:t>ユーザーインターフェイスも直感的でわかりやすく、必要最小限の設定で解析を実行できるため、導入してすぐに、鍛造シミュレーションの効果を享受できます。</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09" name="テキスト ボックス 1108">
            <a:extLst>
              <a:ext uri="{FF2B5EF4-FFF2-40B4-BE49-F238E27FC236}">
                <a16:creationId xmlns:a16="http://schemas.microsoft.com/office/drawing/2014/main" id="{1A7ADC0A-AE24-774C-76E1-F4B276E9C108}"/>
              </a:ext>
            </a:extLst>
          </p:cNvPr>
          <p:cNvSpPr txBox="1"/>
          <p:nvPr/>
        </p:nvSpPr>
        <p:spPr>
          <a:xfrm>
            <a:off x="2086397" y="5317919"/>
            <a:ext cx="1690104" cy="230832"/>
          </a:xfrm>
          <a:prstGeom prst="rect">
            <a:avLst/>
          </a:prstGeom>
          <a:noFill/>
        </p:spPr>
        <p:txBody>
          <a:bodyPr wrap="square" rtlCol="0">
            <a:spAutoFit/>
          </a:bodyPr>
          <a:lstStyle/>
          <a:p>
            <a:r>
              <a:rPr kumimoji="1" lang="ja-JP" altLang="en-US" sz="900" dirty="0"/>
              <a:t>結果表示（荷重グラフ）</a:t>
            </a:r>
          </a:p>
        </p:txBody>
      </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2478157" y="8639765"/>
            <a:ext cx="4868257" cy="954107"/>
          </a:xfrm>
          <a:prstGeom prst="rect">
            <a:avLst/>
          </a:prstGeom>
          <a:noFill/>
        </p:spPr>
        <p:txBody>
          <a:bodyPr wrap="square" rtlCol="0">
            <a:spAutoFit/>
          </a:bodyPr>
          <a:lstStyle/>
          <a:p>
            <a:r>
              <a:rPr kumimoji="1" lang="en-US" altLang="ja-JP" sz="800" dirty="0"/>
              <a:t>AFDEX</a:t>
            </a:r>
            <a:r>
              <a:rPr kumimoji="1" lang="ja-JP" altLang="en-US" sz="800" dirty="0"/>
              <a:t>は、現場の設計者が鍛造解析シミュレーションの結果を今すぐ得るための様々な機能が備わっています。陰解法と剛塑性を用いたソルバーは確実な計算を行い、解を得るための計算の安定性を実現しています。同時に独自のオートリメッシュ機能が複雑な形状の変化にも対応し、精度の高い結果を保証します。直感的で使いやすいユーザーインターフェイスにより、実工程と同様なワークの初期設定や工具の動作条件などの入力のみが必要で、解析専任ではない設計者でも導入したその日から使いこなせます。豊富な材料データベースは、冷間鍛造から熱間鍛造までの幅広い条件をカバーし、多くの設計上の課題に対応可能です。</a:t>
            </a:r>
          </a:p>
        </p:txBody>
      </p:sp>
      <p:sp>
        <p:nvSpPr>
          <p:cNvPr id="1121" name="テキスト ボックス 1120">
            <a:extLst>
              <a:ext uri="{FF2B5EF4-FFF2-40B4-BE49-F238E27FC236}">
                <a16:creationId xmlns:a16="http://schemas.microsoft.com/office/drawing/2014/main" id="{A252F9F5-808F-E9A0-53E2-2150C555AC0B}"/>
              </a:ext>
            </a:extLst>
          </p:cNvPr>
          <p:cNvSpPr txBox="1"/>
          <p:nvPr/>
        </p:nvSpPr>
        <p:spPr>
          <a:xfrm>
            <a:off x="207202" y="5317919"/>
            <a:ext cx="1690104" cy="230832"/>
          </a:xfrm>
          <a:prstGeom prst="rect">
            <a:avLst/>
          </a:prstGeom>
          <a:noFill/>
        </p:spPr>
        <p:txBody>
          <a:bodyPr wrap="square" rtlCol="0">
            <a:spAutoFit/>
          </a:bodyPr>
          <a:lstStyle/>
          <a:p>
            <a:r>
              <a:rPr kumimoji="1" lang="ja-JP" altLang="en-US" sz="900" dirty="0"/>
              <a:t>結果表示（コンター図）</a:t>
            </a:r>
          </a:p>
        </p:txBody>
      </p:sp>
      <p:sp>
        <p:nvSpPr>
          <p:cNvPr id="1123" name="テキスト ボックス 1122">
            <a:extLst>
              <a:ext uri="{FF2B5EF4-FFF2-40B4-BE49-F238E27FC236}">
                <a16:creationId xmlns:a16="http://schemas.microsoft.com/office/drawing/2014/main" id="{5621AAC8-3245-20EE-AD5F-FE359E011083}"/>
              </a:ext>
            </a:extLst>
          </p:cNvPr>
          <p:cNvSpPr txBox="1"/>
          <p:nvPr/>
        </p:nvSpPr>
        <p:spPr>
          <a:xfrm>
            <a:off x="3809421" y="5317919"/>
            <a:ext cx="1690104" cy="230832"/>
          </a:xfrm>
          <a:prstGeom prst="rect">
            <a:avLst/>
          </a:prstGeom>
          <a:noFill/>
        </p:spPr>
        <p:txBody>
          <a:bodyPr wrap="square" rtlCol="0">
            <a:spAutoFit/>
          </a:bodyPr>
          <a:lstStyle/>
          <a:p>
            <a:r>
              <a:rPr kumimoji="1" lang="ja-JP" altLang="en-US" sz="900" dirty="0"/>
              <a:t>鍛流線表示</a:t>
            </a:r>
          </a:p>
        </p:txBody>
      </p:sp>
      <p:sp>
        <p:nvSpPr>
          <p:cNvPr id="1124" name="テキスト ボックス 1123">
            <a:extLst>
              <a:ext uri="{FF2B5EF4-FFF2-40B4-BE49-F238E27FC236}">
                <a16:creationId xmlns:a16="http://schemas.microsoft.com/office/drawing/2014/main" id="{9A722B19-5D09-46FD-91C4-B7CEE7C7A235}"/>
              </a:ext>
            </a:extLst>
          </p:cNvPr>
          <p:cNvSpPr txBox="1"/>
          <p:nvPr/>
        </p:nvSpPr>
        <p:spPr>
          <a:xfrm>
            <a:off x="5662163" y="5317919"/>
            <a:ext cx="1690104" cy="230832"/>
          </a:xfrm>
          <a:prstGeom prst="rect">
            <a:avLst/>
          </a:prstGeom>
          <a:noFill/>
        </p:spPr>
        <p:txBody>
          <a:bodyPr wrap="square" rtlCol="0">
            <a:spAutoFit/>
          </a:bodyPr>
          <a:lstStyle/>
          <a:p>
            <a:r>
              <a:rPr kumimoji="1" lang="ja-JP" altLang="en-US" sz="900" dirty="0"/>
              <a:t>金型応力解析</a:t>
            </a:r>
          </a:p>
        </p:txBody>
      </p:sp>
      <p:sp>
        <p:nvSpPr>
          <p:cNvPr id="1125" name="テキスト ボックス 1124">
            <a:extLst>
              <a:ext uri="{FF2B5EF4-FFF2-40B4-BE49-F238E27FC236}">
                <a16:creationId xmlns:a16="http://schemas.microsoft.com/office/drawing/2014/main" id="{F94434D5-B623-3579-502C-C4C407BDA7EA}"/>
              </a:ext>
            </a:extLst>
          </p:cNvPr>
          <p:cNvSpPr txBox="1"/>
          <p:nvPr/>
        </p:nvSpPr>
        <p:spPr>
          <a:xfrm>
            <a:off x="200599" y="4909547"/>
            <a:ext cx="3133933" cy="246221"/>
          </a:xfrm>
          <a:prstGeom prst="rect">
            <a:avLst/>
          </a:prstGeom>
          <a:noFill/>
        </p:spPr>
        <p:txBody>
          <a:bodyPr wrap="square" rtlCol="0">
            <a:spAutoFit/>
          </a:bodyPr>
          <a:lstStyle/>
          <a:p>
            <a:r>
              <a:rPr kumimoji="1" lang="ja-JP" altLang="en-US" sz="1000" b="1" dirty="0"/>
              <a:t>豊富な解析結果評価機能</a:t>
            </a:r>
          </a:p>
        </p:txBody>
      </p:sp>
      <p:sp>
        <p:nvSpPr>
          <p:cNvPr id="1130" name="テキスト ボックス 1129">
            <a:extLst>
              <a:ext uri="{FF2B5EF4-FFF2-40B4-BE49-F238E27FC236}">
                <a16:creationId xmlns:a16="http://schemas.microsoft.com/office/drawing/2014/main" id="{2B89E98C-0073-259C-F71D-92EBE3891716}"/>
              </a:ext>
            </a:extLst>
          </p:cNvPr>
          <p:cNvSpPr txBox="1"/>
          <p:nvPr/>
        </p:nvSpPr>
        <p:spPr>
          <a:xfrm>
            <a:off x="200600" y="6697716"/>
            <a:ext cx="2530865" cy="253916"/>
          </a:xfrm>
          <a:prstGeom prst="rect">
            <a:avLst/>
          </a:prstGeom>
          <a:noFill/>
        </p:spPr>
        <p:txBody>
          <a:bodyPr wrap="square" rtlCol="0">
            <a:spAutoFit/>
          </a:bodyPr>
          <a:lstStyle/>
          <a:p>
            <a:r>
              <a:rPr kumimoji="1" lang="ja-JP" altLang="en-US" sz="1050" b="1"/>
              <a:t>優れたユーザビリティ</a:t>
            </a:r>
            <a:endParaRPr kumimoji="1" lang="ja-JP" altLang="en-US" sz="1050" b="1" dirty="0"/>
          </a:p>
        </p:txBody>
      </p:sp>
      <p:sp>
        <p:nvSpPr>
          <p:cNvPr id="1131" name="テキスト ボックス 1130">
            <a:extLst>
              <a:ext uri="{FF2B5EF4-FFF2-40B4-BE49-F238E27FC236}">
                <a16:creationId xmlns:a16="http://schemas.microsoft.com/office/drawing/2014/main" id="{5826D71A-FF48-C3CD-9F70-953C48B51584}"/>
              </a:ext>
            </a:extLst>
          </p:cNvPr>
          <p:cNvSpPr txBox="1"/>
          <p:nvPr/>
        </p:nvSpPr>
        <p:spPr>
          <a:xfrm>
            <a:off x="2086397" y="6948454"/>
            <a:ext cx="1400308" cy="230832"/>
          </a:xfrm>
          <a:prstGeom prst="rect">
            <a:avLst/>
          </a:prstGeom>
          <a:noFill/>
        </p:spPr>
        <p:txBody>
          <a:bodyPr wrap="square" rtlCol="0">
            <a:spAutoFit/>
          </a:bodyPr>
          <a:lstStyle/>
          <a:p>
            <a:r>
              <a:rPr kumimoji="1" lang="ja-JP" altLang="en-US" sz="900" dirty="0"/>
              <a:t>材料特性データベース</a:t>
            </a:r>
          </a:p>
        </p:txBody>
      </p:sp>
      <p:sp>
        <p:nvSpPr>
          <p:cNvPr id="1132" name="テキスト ボックス 1131">
            <a:extLst>
              <a:ext uri="{FF2B5EF4-FFF2-40B4-BE49-F238E27FC236}">
                <a16:creationId xmlns:a16="http://schemas.microsoft.com/office/drawing/2014/main" id="{6B218DFE-BC79-0CC3-E5F8-419A8287B221}"/>
              </a:ext>
            </a:extLst>
          </p:cNvPr>
          <p:cNvSpPr txBox="1"/>
          <p:nvPr/>
        </p:nvSpPr>
        <p:spPr>
          <a:xfrm>
            <a:off x="207202" y="6948454"/>
            <a:ext cx="2194253" cy="230832"/>
          </a:xfrm>
          <a:prstGeom prst="rect">
            <a:avLst/>
          </a:prstGeom>
          <a:noFill/>
        </p:spPr>
        <p:txBody>
          <a:bodyPr wrap="square" rtlCol="0">
            <a:spAutoFit/>
          </a:bodyPr>
          <a:lstStyle/>
          <a:p>
            <a:r>
              <a:rPr kumimoji="1" lang="ja-JP" altLang="en-US" sz="900" dirty="0"/>
              <a:t>ユーザーインターフェース</a:t>
            </a:r>
          </a:p>
        </p:txBody>
      </p:sp>
      <p:sp>
        <p:nvSpPr>
          <p:cNvPr id="1138" name="テキスト ボックス 1137">
            <a:extLst>
              <a:ext uri="{FF2B5EF4-FFF2-40B4-BE49-F238E27FC236}">
                <a16:creationId xmlns:a16="http://schemas.microsoft.com/office/drawing/2014/main" id="{B6ED8538-6457-FBC3-9E46-3EB59E4D90C3}"/>
              </a:ext>
            </a:extLst>
          </p:cNvPr>
          <p:cNvSpPr txBox="1"/>
          <p:nvPr/>
        </p:nvSpPr>
        <p:spPr>
          <a:xfrm>
            <a:off x="3809421" y="6948454"/>
            <a:ext cx="1690104" cy="230832"/>
          </a:xfrm>
          <a:prstGeom prst="rect">
            <a:avLst/>
          </a:prstGeom>
          <a:noFill/>
        </p:spPr>
        <p:txBody>
          <a:bodyPr wrap="square" rtlCol="0">
            <a:spAutoFit/>
          </a:bodyPr>
          <a:lstStyle/>
          <a:p>
            <a:r>
              <a:rPr kumimoji="1" lang="ja-JP" altLang="en-US" sz="900" dirty="0"/>
              <a:t>リメッシュ機能</a:t>
            </a:r>
          </a:p>
        </p:txBody>
      </p:sp>
      <p:sp>
        <p:nvSpPr>
          <p:cNvPr id="1139" name="テキスト ボックス 1138">
            <a:extLst>
              <a:ext uri="{FF2B5EF4-FFF2-40B4-BE49-F238E27FC236}">
                <a16:creationId xmlns:a16="http://schemas.microsoft.com/office/drawing/2014/main" id="{E064E934-C0C7-8328-85DA-FB13303150C1}"/>
              </a:ext>
            </a:extLst>
          </p:cNvPr>
          <p:cNvSpPr txBox="1"/>
          <p:nvPr/>
        </p:nvSpPr>
        <p:spPr>
          <a:xfrm>
            <a:off x="5662163" y="6948454"/>
            <a:ext cx="1690104" cy="230832"/>
          </a:xfrm>
          <a:prstGeom prst="rect">
            <a:avLst/>
          </a:prstGeom>
          <a:noFill/>
        </p:spPr>
        <p:txBody>
          <a:bodyPr wrap="square" rtlCol="0">
            <a:spAutoFit/>
          </a:bodyPr>
          <a:lstStyle/>
          <a:p>
            <a:r>
              <a:rPr kumimoji="1" lang="en-US" altLang="ja-JP" sz="900" dirty="0"/>
              <a:t>2D→3D</a:t>
            </a:r>
            <a:r>
              <a:rPr kumimoji="1" lang="ja-JP" altLang="en-US" sz="900" dirty="0"/>
              <a:t>連成</a:t>
            </a:r>
          </a:p>
        </p:txBody>
      </p:sp>
      <p:pic>
        <p:nvPicPr>
          <p:cNvPr id="1148" name="図 1147">
            <a:extLst>
              <a:ext uri="{FF2B5EF4-FFF2-40B4-BE49-F238E27FC236}">
                <a16:creationId xmlns:a16="http://schemas.microsoft.com/office/drawing/2014/main" id="{270FB231-26F2-714A-3F4F-062080564F9C}"/>
              </a:ext>
            </a:extLst>
          </p:cNvPr>
          <p:cNvPicPr>
            <a:picLocks noChangeAspect="1"/>
          </p:cNvPicPr>
          <p:nvPr/>
        </p:nvPicPr>
        <p:blipFill>
          <a:blip r:embed="rId3">
            <a:extLst>
              <a:ext uri="{28A0092B-C50C-407E-A947-70E740481C1C}">
                <a14:useLocalDpi xmlns:a14="http://schemas.microsoft.com/office/drawing/2010/main" val="0"/>
              </a:ext>
            </a:extLst>
          </a:blip>
          <a:srcRect t="7154"/>
          <a:stretch>
            <a:fillRect/>
          </a:stretch>
        </p:blipFill>
        <p:spPr>
          <a:xfrm>
            <a:off x="134187" y="2602714"/>
            <a:ext cx="2489310" cy="1733418"/>
          </a:xfrm>
          <a:prstGeom prst="rect">
            <a:avLst/>
          </a:prstGeom>
          <a:ln>
            <a:solidFill>
              <a:schemeClr val="bg1">
                <a:lumMod val="85000"/>
              </a:schemeClr>
            </a:solidFill>
          </a:ln>
        </p:spPr>
      </p:pic>
      <p:pic>
        <p:nvPicPr>
          <p:cNvPr id="1149" name="図 1148">
            <a:extLst>
              <a:ext uri="{FF2B5EF4-FFF2-40B4-BE49-F238E27FC236}">
                <a16:creationId xmlns:a16="http://schemas.microsoft.com/office/drawing/2014/main" id="{E4D3D429-B111-9EEF-F840-D72C1EFC6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920" y="3005408"/>
            <a:ext cx="1906803" cy="536588"/>
          </a:xfrm>
          <a:prstGeom prst="rect">
            <a:avLst/>
          </a:prstGeom>
        </p:spPr>
      </p:pic>
      <p:grpSp>
        <p:nvGrpSpPr>
          <p:cNvPr id="1172" name="グループ化 1171">
            <a:extLst>
              <a:ext uri="{FF2B5EF4-FFF2-40B4-BE49-F238E27FC236}">
                <a16:creationId xmlns:a16="http://schemas.microsoft.com/office/drawing/2014/main" id="{C68A0FE8-962B-4B4B-3689-B4A8B55B0BE4}"/>
              </a:ext>
            </a:extLst>
          </p:cNvPr>
          <p:cNvGrpSpPr/>
          <p:nvPr/>
        </p:nvGrpSpPr>
        <p:grpSpPr>
          <a:xfrm>
            <a:off x="0" y="0"/>
            <a:ext cx="7559675" cy="2502841"/>
            <a:chOff x="0" y="0"/>
            <a:chExt cx="7559675" cy="2502841"/>
          </a:xfrm>
        </p:grpSpPr>
        <p:sp>
          <p:nvSpPr>
            <p:cNvPr id="1151" name="正方形/長方形 1150">
              <a:extLst>
                <a:ext uri="{FF2B5EF4-FFF2-40B4-BE49-F238E27FC236}">
                  <a16:creationId xmlns:a16="http://schemas.microsoft.com/office/drawing/2014/main" id="{45ED3FEC-6858-3CDB-2EB1-D0525114E4FB}"/>
                </a:ext>
              </a:extLst>
            </p:cNvPr>
            <p:cNvSpPr/>
            <p:nvPr/>
          </p:nvSpPr>
          <p:spPr>
            <a:xfrm>
              <a:off x="0" y="2148176"/>
              <a:ext cx="7559675" cy="35466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42" name="図 1141">
              <a:extLst>
                <a:ext uri="{FF2B5EF4-FFF2-40B4-BE49-F238E27FC236}">
                  <a16:creationId xmlns:a16="http://schemas.microsoft.com/office/drawing/2014/main" id="{3518041A-933B-C41C-B78E-2D62EA27806D}"/>
                </a:ext>
              </a:extLst>
            </p:cNvPr>
            <p:cNvPicPr>
              <a:picLocks noChangeAspect="1"/>
            </p:cNvPicPr>
            <p:nvPr/>
          </p:nvPicPr>
          <p:blipFill>
            <a:blip r:embed="rId5">
              <a:extLst>
                <a:ext uri="{28A0092B-C50C-407E-A947-70E740481C1C}">
                  <a14:useLocalDpi xmlns:a14="http://schemas.microsoft.com/office/drawing/2010/main" val="0"/>
                </a:ext>
              </a:extLst>
            </a:blip>
            <a:srcRect t="55631"/>
            <a:stretch>
              <a:fillRect/>
            </a:stretch>
          </p:blipFill>
          <p:spPr>
            <a:xfrm>
              <a:off x="0" y="0"/>
              <a:ext cx="7559675" cy="2371816"/>
            </a:xfrm>
            <a:prstGeom prst="rect">
              <a:avLst/>
            </a:prstGeom>
            <a:solidFill>
              <a:schemeClr val="bg1"/>
            </a:solidFill>
          </p:spPr>
        </p:pic>
        <p:cxnSp>
          <p:nvCxnSpPr>
            <p:cNvPr id="1026" name="直線コネクタ 1025">
              <a:extLst>
                <a:ext uri="{FF2B5EF4-FFF2-40B4-BE49-F238E27FC236}">
                  <a16:creationId xmlns:a16="http://schemas.microsoft.com/office/drawing/2014/main" id="{4ACEE559-84ED-A121-3513-2D4734A1643D}"/>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029" name="テキスト ボックス 1028">
              <a:extLst>
                <a:ext uri="{FF2B5EF4-FFF2-40B4-BE49-F238E27FC236}">
                  <a16:creationId xmlns:a16="http://schemas.microsoft.com/office/drawing/2014/main" id="{BA1F3349-3BE6-9AA8-4411-8C8D9AA843C4}"/>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051" name="図 1050">
              <a:extLst>
                <a:ext uri="{FF2B5EF4-FFF2-40B4-BE49-F238E27FC236}">
                  <a16:creationId xmlns:a16="http://schemas.microsoft.com/office/drawing/2014/main" id="{606E356D-384A-906B-8CE0-5BFDA84B4550}"/>
                </a:ext>
              </a:extLst>
            </p:cNvPr>
            <p:cNvPicPr>
              <a:picLocks noChangeAspect="1"/>
            </p:cNvPicPr>
            <p:nvPr/>
          </p:nvPicPr>
          <p:blipFill>
            <a:blip r:embed="rId6"/>
            <a:stretch>
              <a:fillRect/>
            </a:stretch>
          </p:blipFill>
          <p:spPr>
            <a:xfrm>
              <a:off x="5738372" y="558986"/>
              <a:ext cx="1608042" cy="1608042"/>
            </a:xfrm>
            <a:prstGeom prst="rect">
              <a:avLst/>
            </a:prstGeom>
          </p:spPr>
        </p:pic>
        <p:grpSp>
          <p:nvGrpSpPr>
            <p:cNvPr id="1075" name="グループ化 1074">
              <a:extLst>
                <a:ext uri="{FF2B5EF4-FFF2-40B4-BE49-F238E27FC236}">
                  <a16:creationId xmlns:a16="http://schemas.microsoft.com/office/drawing/2014/main" id="{34EE7C90-A62C-A5C3-8E32-C5D8F2196D34}"/>
                </a:ext>
              </a:extLst>
            </p:cNvPr>
            <p:cNvGrpSpPr>
              <a:grpSpLocks noChangeAspect="1"/>
            </p:cNvGrpSpPr>
            <p:nvPr/>
          </p:nvGrpSpPr>
          <p:grpSpPr>
            <a:xfrm>
              <a:off x="3878649" y="361881"/>
              <a:ext cx="1919994" cy="1778551"/>
              <a:chOff x="7996586" y="4982290"/>
              <a:chExt cx="4375529" cy="4053191"/>
            </a:xfrm>
          </p:grpSpPr>
          <p:pic>
            <p:nvPicPr>
              <p:cNvPr id="1068" name="図 1067">
                <a:extLst>
                  <a:ext uri="{FF2B5EF4-FFF2-40B4-BE49-F238E27FC236}">
                    <a16:creationId xmlns:a16="http://schemas.microsoft.com/office/drawing/2014/main" id="{0D4F08EC-7A4F-851F-B755-0E80A8A07D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1074" name="正方形/長方形 1073">
                <a:extLst>
                  <a:ext uri="{FF2B5EF4-FFF2-40B4-BE49-F238E27FC236}">
                    <a16:creationId xmlns:a16="http://schemas.microsoft.com/office/drawing/2014/main" id="{824B3B8F-162D-E38B-548D-7C886243F6CC}"/>
                  </a:ext>
                </a:extLst>
              </p:cNvPr>
              <p:cNvSpPr/>
              <p:nvPr/>
            </p:nvSpPr>
            <p:spPr>
              <a:xfrm>
                <a:off x="8274850" y="5351279"/>
                <a:ext cx="3961922" cy="2895389"/>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73" h="2884257">
                    <a:moveTo>
                      <a:pt x="332450" y="848546"/>
                    </a:moveTo>
                    <a:lnTo>
                      <a:pt x="4304073" y="0"/>
                    </a:lnTo>
                    <a:lnTo>
                      <a:pt x="4147335" y="2884257"/>
                    </a:lnTo>
                    <a:lnTo>
                      <a:pt x="0" y="2818047"/>
                    </a:lnTo>
                    <a:lnTo>
                      <a:pt x="332450" y="848546"/>
                    </a:lnTo>
                    <a:close/>
                  </a:path>
                </a:pathLst>
              </a:custGeom>
              <a:blipFill>
                <a:blip r:embed="rId8"/>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144" name="図 1143">
              <a:extLst>
                <a:ext uri="{FF2B5EF4-FFF2-40B4-BE49-F238E27FC236}">
                  <a16:creationId xmlns:a16="http://schemas.microsoft.com/office/drawing/2014/main" id="{C7D07476-32BA-81A7-4AA6-A59C1D51C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52" y="742003"/>
              <a:ext cx="2481469" cy="698303"/>
            </a:xfrm>
            <a:prstGeom prst="rect">
              <a:avLst/>
            </a:prstGeom>
          </p:spPr>
        </p:pic>
        <p:pic>
          <p:nvPicPr>
            <p:cNvPr id="1145" name="Picture 14">
              <a:extLst>
                <a:ext uri="{FF2B5EF4-FFF2-40B4-BE49-F238E27FC236}">
                  <a16:creationId xmlns:a16="http://schemas.microsoft.com/office/drawing/2014/main" id="{5AC86C16-F3C1-F385-9110-89E569E1F7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3" name="テキスト ボックス 1152">
              <a:extLst>
                <a:ext uri="{FF2B5EF4-FFF2-40B4-BE49-F238E27FC236}">
                  <a16:creationId xmlns:a16="http://schemas.microsoft.com/office/drawing/2014/main" id="{F2A46AA2-34A0-AD59-AF2F-0AA59842F17A}"/>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latin typeface="ヒラギノ角ゴ8" panose="020B0800000000000000" pitchFamily="50" charset="-128"/>
                <a:ea typeface="ヒラギノ角ゴ8" panose="020B0800000000000000" pitchFamily="50" charset="-128"/>
              </a:endParaRPr>
            </a:p>
            <a:p>
              <a:r>
                <a:rPr kumimoji="1" lang="ja-JP" altLang="en-US" sz="1400" dirty="0">
                  <a:latin typeface="ヒラギノ角ゴ8" panose="020B0800000000000000" pitchFamily="50" charset="-128"/>
                  <a:ea typeface="ヒラギノ角ゴ8" panose="020B0800000000000000" pitchFamily="50" charset="-128"/>
                </a:rPr>
                <a:t>お勧めのワークステーション</a:t>
              </a:r>
            </a:p>
          </p:txBody>
        </p:sp>
      </p:grpSp>
      <p:pic>
        <p:nvPicPr>
          <p:cNvPr id="1154" name="図 1153">
            <a:extLst>
              <a:ext uri="{FF2B5EF4-FFF2-40B4-BE49-F238E27FC236}">
                <a16:creationId xmlns:a16="http://schemas.microsoft.com/office/drawing/2014/main" id="{976600B0-18F0-A57B-6519-4664971F5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13" y="8777374"/>
            <a:ext cx="1906803" cy="536588"/>
          </a:xfrm>
          <a:prstGeom prst="rect">
            <a:avLst/>
          </a:prstGeom>
        </p:spPr>
      </p:pic>
      <p:pic>
        <p:nvPicPr>
          <p:cNvPr id="1156" name="図 1155">
            <a:extLst>
              <a:ext uri="{FF2B5EF4-FFF2-40B4-BE49-F238E27FC236}">
                <a16:creationId xmlns:a16="http://schemas.microsoft.com/office/drawing/2014/main" id="{75A7BD75-40AF-BEE1-6BB3-C377642364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81" y="5543512"/>
            <a:ext cx="1800000" cy="1080000"/>
          </a:xfrm>
          <a:prstGeom prst="rect">
            <a:avLst/>
          </a:prstGeom>
        </p:spPr>
      </p:pic>
      <p:pic>
        <p:nvPicPr>
          <p:cNvPr id="1158" name="図 1157">
            <a:extLst>
              <a:ext uri="{FF2B5EF4-FFF2-40B4-BE49-F238E27FC236}">
                <a16:creationId xmlns:a16="http://schemas.microsoft.com/office/drawing/2014/main" id="{7E3A749A-5A07-27F7-94F7-483F5B7B1C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1852" y="5543512"/>
            <a:ext cx="1800000" cy="1080000"/>
          </a:xfrm>
          <a:prstGeom prst="rect">
            <a:avLst/>
          </a:prstGeom>
        </p:spPr>
      </p:pic>
      <p:pic>
        <p:nvPicPr>
          <p:cNvPr id="1160" name="図 1159">
            <a:extLst>
              <a:ext uri="{FF2B5EF4-FFF2-40B4-BE49-F238E27FC236}">
                <a16:creationId xmlns:a16="http://schemas.microsoft.com/office/drawing/2014/main" id="{8AB65B6A-8AA2-9605-34BB-9C756084ED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8123" y="5543512"/>
            <a:ext cx="1800000" cy="1080000"/>
          </a:xfrm>
          <a:prstGeom prst="rect">
            <a:avLst/>
          </a:prstGeom>
        </p:spPr>
      </p:pic>
      <p:pic>
        <p:nvPicPr>
          <p:cNvPr id="1162" name="図 1161">
            <a:extLst>
              <a:ext uri="{FF2B5EF4-FFF2-40B4-BE49-F238E27FC236}">
                <a16:creationId xmlns:a16="http://schemas.microsoft.com/office/drawing/2014/main" id="{3553E747-81B3-5D60-3CBE-0FA3E0D524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81" y="7197455"/>
            <a:ext cx="1800000" cy="1080000"/>
          </a:xfrm>
          <a:prstGeom prst="rect">
            <a:avLst/>
          </a:prstGeom>
        </p:spPr>
      </p:pic>
      <p:pic>
        <p:nvPicPr>
          <p:cNvPr id="1164" name="図 1163">
            <a:extLst>
              <a:ext uri="{FF2B5EF4-FFF2-40B4-BE49-F238E27FC236}">
                <a16:creationId xmlns:a16="http://schemas.microsoft.com/office/drawing/2014/main" id="{D2839A37-43AE-FF97-3C69-35EB8A7189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4394" y="5543512"/>
            <a:ext cx="1800000" cy="1080000"/>
          </a:xfrm>
          <a:prstGeom prst="rect">
            <a:avLst/>
          </a:prstGeom>
        </p:spPr>
      </p:pic>
      <p:pic>
        <p:nvPicPr>
          <p:cNvPr id="1166" name="図 1165">
            <a:extLst>
              <a:ext uri="{FF2B5EF4-FFF2-40B4-BE49-F238E27FC236}">
                <a16:creationId xmlns:a16="http://schemas.microsoft.com/office/drawing/2014/main" id="{EFA61841-D5F2-F55F-7DD3-FF41CE6BDE7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88123" y="7197455"/>
            <a:ext cx="1800000" cy="1080000"/>
          </a:xfrm>
          <a:prstGeom prst="rect">
            <a:avLst/>
          </a:prstGeom>
        </p:spPr>
      </p:pic>
      <p:pic>
        <p:nvPicPr>
          <p:cNvPr id="1168" name="図 1167">
            <a:extLst>
              <a:ext uri="{FF2B5EF4-FFF2-40B4-BE49-F238E27FC236}">
                <a16:creationId xmlns:a16="http://schemas.microsoft.com/office/drawing/2014/main" id="{61A36050-4126-EB56-0A38-E59BE9F2294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41852" y="7197455"/>
            <a:ext cx="1800000" cy="1080000"/>
          </a:xfrm>
          <a:prstGeom prst="rect">
            <a:avLst/>
          </a:prstGeom>
        </p:spPr>
      </p:pic>
      <p:pic>
        <p:nvPicPr>
          <p:cNvPr id="1170" name="図 1169">
            <a:extLst>
              <a:ext uri="{FF2B5EF4-FFF2-40B4-BE49-F238E27FC236}">
                <a16:creationId xmlns:a16="http://schemas.microsoft.com/office/drawing/2014/main" id="{EFE41734-1AB1-B362-3BC5-8D60379A016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4394" y="7197455"/>
            <a:ext cx="1800000" cy="1080000"/>
          </a:xfrm>
          <a:prstGeom prst="rect">
            <a:avLst/>
          </a:prstGeom>
        </p:spPr>
      </p:pic>
      <p:sp>
        <p:nvSpPr>
          <p:cNvPr id="1171" name="テキスト ボックス 1170">
            <a:extLst>
              <a:ext uri="{FF2B5EF4-FFF2-40B4-BE49-F238E27FC236}">
                <a16:creationId xmlns:a16="http://schemas.microsoft.com/office/drawing/2014/main" id="{681A0086-5C4A-A76B-309E-35426367D9E6}"/>
              </a:ext>
            </a:extLst>
          </p:cNvPr>
          <p:cNvSpPr txBox="1"/>
          <p:nvPr/>
        </p:nvSpPr>
        <p:spPr>
          <a:xfrm>
            <a:off x="2393349" y="4729722"/>
            <a:ext cx="4890593" cy="338554"/>
          </a:xfrm>
          <a:prstGeom prst="rect">
            <a:avLst/>
          </a:prstGeom>
          <a:noFill/>
        </p:spPr>
        <p:txBody>
          <a:bodyPr wrap="square" rtlCol="0">
            <a:spAutoFit/>
          </a:bodyPr>
          <a:lstStyle/>
          <a:p>
            <a:r>
              <a:rPr kumimoji="1" lang="ja-JP" altLang="en-US" sz="1600" b="1" dirty="0">
                <a:solidFill>
                  <a:srgbClr val="002060"/>
                </a:solidFill>
              </a:rPr>
              <a:t>最少の手間で鍛造解析を行うための機能を実装</a:t>
            </a:r>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30108"/>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391576"/>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93758"/>
            <a:ext cx="6524625" cy="1800493"/>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AFDEX</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Core Ultra 7 265</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20C(P8+E12) 20T/2.4-5.2GHz/L2:36MB/L3:30MB </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32GB(16GB×2)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1TB (M.2 NVMe)</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2000 Ada  16GB-GDDR6    2816</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650W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endParaRPr kumimoji="1" lang="en-US" altLang="ja-JP" sz="8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496288"/>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AFDEX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Type-TU2-7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891067"/>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438383"/>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323,000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10" name="図 9">
            <a:extLst>
              <a:ext uri="{FF2B5EF4-FFF2-40B4-BE49-F238E27FC236}">
                <a16:creationId xmlns:a16="http://schemas.microsoft.com/office/drawing/2014/main" id="{B240DC77-6964-EF7A-FE69-077C9FCA6479}"/>
              </a:ext>
            </a:extLst>
          </p:cNvPr>
          <p:cNvPicPr>
            <a:picLocks noChangeAspect="1"/>
          </p:cNvPicPr>
          <p:nvPr/>
        </p:nvPicPr>
        <p:blipFill>
          <a:blip r:embed="rId5"/>
          <a:stretch>
            <a:fillRect/>
          </a:stretch>
        </p:blipFill>
        <p:spPr>
          <a:xfrm>
            <a:off x="4537046" y="2748735"/>
            <a:ext cx="2890109" cy="2890109"/>
          </a:xfrm>
          <a:prstGeom prst="rect">
            <a:avLst/>
          </a:prstGeom>
        </p:spPr>
      </p:pic>
      <p:grpSp>
        <p:nvGrpSpPr>
          <p:cNvPr id="81" name="グループ化 80">
            <a:extLst>
              <a:ext uri="{FF2B5EF4-FFF2-40B4-BE49-F238E27FC236}">
                <a16:creationId xmlns:a16="http://schemas.microsoft.com/office/drawing/2014/main" id="{1E3028D3-9C9C-7086-40B1-CAD956602C1D}"/>
              </a:ext>
            </a:extLst>
          </p:cNvPr>
          <p:cNvGrpSpPr/>
          <p:nvPr/>
        </p:nvGrpSpPr>
        <p:grpSpPr>
          <a:xfrm>
            <a:off x="368136" y="2531060"/>
            <a:ext cx="4216564" cy="3170325"/>
            <a:chOff x="368136" y="2570816"/>
            <a:chExt cx="4216564" cy="3170325"/>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368136" y="2570816"/>
              <a:ext cx="4216564"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 コア重視の構成が</a:t>
              </a:r>
              <a:endParaRPr lang="en-US" altLang="ja-JP" dirty="0">
                <a:latin typeface="ヒラギノ角ゴ8" panose="020B0800000000000000" pitchFamily="50" charset="-128"/>
                <a:ea typeface="ヒラギノ角ゴ8" panose="020B0800000000000000" pitchFamily="50" charset="-128"/>
              </a:endParaRPr>
            </a:p>
            <a:p>
              <a:r>
                <a:rPr lang="ja-JP" altLang="en-US" dirty="0">
                  <a:latin typeface="ヒラギノ角ゴ8" panose="020B0800000000000000" pitchFamily="50" charset="-128"/>
                  <a:ea typeface="ヒラギノ角ゴ8" panose="020B0800000000000000" pitchFamily="50" charset="-128"/>
                </a:rPr>
                <a:t>設計者</a:t>
              </a:r>
              <a:r>
                <a:rPr lang="en-US" altLang="ja-JP" dirty="0">
                  <a:latin typeface="ヒラギノ角ゴ8" panose="020B0800000000000000" pitchFamily="50" charset="-128"/>
                  <a:ea typeface="ヒラギノ角ゴ8" panose="020B0800000000000000" pitchFamily="50" charset="-128"/>
                </a:rPr>
                <a:t>CAE/3D-CAD</a:t>
              </a:r>
              <a:r>
                <a:rPr lang="ja-JP" altLang="en-US" dirty="0">
                  <a:latin typeface="ヒラギノ角ゴ8" panose="020B0800000000000000" pitchFamily="50" charset="-128"/>
                  <a:ea typeface="ヒラギノ角ゴ8" panose="020B0800000000000000" pitchFamily="50" charset="-128"/>
                </a:rPr>
                <a:t>の連携に最適</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Ultra7</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77608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RTX2000Ada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24687"/>
              <a:ext cx="2353250" cy="6463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最先端の</a:t>
              </a:r>
              <a:r>
                <a:rPr lang="en-US" altLang="ja-JP" sz="900" dirty="0">
                  <a:latin typeface="游ゴシック" panose="020B0400000000000000" pitchFamily="50" charset="-128"/>
                  <a:ea typeface="游ゴシック" panose="020B0400000000000000" pitchFamily="50" charset="-128"/>
                </a:rPr>
                <a:t>Ada Lovelace</a:t>
              </a:r>
              <a:r>
                <a:rPr lang="ja-JP" altLang="en-US" sz="900" dirty="0">
                  <a:latin typeface="游ゴシック" panose="020B0400000000000000" pitchFamily="50" charset="-128"/>
                  <a:ea typeface="游ゴシック" panose="020B0400000000000000" pitchFamily="50" charset="-128"/>
                </a:rPr>
                <a:t>アーキテクチャ</a:t>
              </a:r>
              <a:r>
                <a:rPr lang="en-US" altLang="ja-JP" sz="900" dirty="0">
                  <a:latin typeface="游ゴシック" panose="020B0400000000000000" pitchFamily="50" charset="-128"/>
                  <a:ea typeface="游ゴシック" panose="020B0400000000000000" pitchFamily="50" charset="-128"/>
                </a:rPr>
                <a:t>!</a:t>
              </a:r>
            </a:p>
            <a:p>
              <a:r>
                <a:rPr lang="ja-JP" altLang="en-US" sz="900" dirty="0">
                  <a:latin typeface="游ゴシック" panose="020B0400000000000000" pitchFamily="50" charset="-128"/>
                  <a:ea typeface="游ゴシック" panose="020B0400000000000000" pitchFamily="50" charset="-128"/>
                </a:rPr>
                <a:t>高速なパフォーマンス、高度な機能、最大 </a:t>
              </a:r>
              <a:r>
                <a:rPr lang="en-US" altLang="ja-JP" sz="900" dirty="0">
                  <a:latin typeface="游ゴシック" panose="020B0400000000000000" pitchFamily="50" charset="-128"/>
                  <a:ea typeface="游ゴシック" panose="020B0400000000000000" pitchFamily="50" charset="-128"/>
                </a:rPr>
                <a:t>16GB </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GPU</a:t>
              </a:r>
              <a:r>
                <a:rPr lang="ja-JP" altLang="en-US" sz="900" dirty="0">
                  <a:latin typeface="游ゴシック" panose="020B0400000000000000" pitchFamily="50" charset="-128"/>
                  <a:ea typeface="游ゴシック" panose="020B0400000000000000" pitchFamily="50" charset="-128"/>
                </a:rPr>
                <a:t>メモリ！ コンパクトで電力効率に優れたフォーム ファクター</a:t>
              </a: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6">
              <a:extLst>
                <a:ext uri="{28A0092B-C50C-407E-A947-70E740481C1C}">
                  <a14:useLocalDpi xmlns:a14="http://schemas.microsoft.com/office/drawing/2010/main" val="0"/>
                </a:ext>
              </a:extLst>
            </a:blip>
            <a:srcRect l="12944" r="2865"/>
            <a:stretch/>
          </p:blipFill>
          <p:spPr>
            <a:xfrm>
              <a:off x="520100" y="3458051"/>
              <a:ext cx="1411203" cy="942848"/>
            </a:xfrm>
            <a:prstGeom prst="rect">
              <a:avLst/>
            </a:prstGeom>
          </p:spPr>
        </p:pic>
        <p:pic>
          <p:nvPicPr>
            <p:cNvPr id="80" name="図 79">
              <a:extLst>
                <a:ext uri="{FF2B5EF4-FFF2-40B4-BE49-F238E27FC236}">
                  <a16:creationId xmlns:a16="http://schemas.microsoft.com/office/drawing/2014/main" id="{1C706E1F-E32A-14B8-3607-0C3AC61869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275" y="4705932"/>
              <a:ext cx="1260707" cy="866736"/>
            </a:xfrm>
            <a:prstGeom prst="rect">
              <a:avLst/>
            </a:prstGeom>
          </p:spPr>
        </p:pic>
      </p:grpSp>
      <p:grpSp>
        <p:nvGrpSpPr>
          <p:cNvPr id="83" name="グループ化 82">
            <a:extLst>
              <a:ext uri="{FF2B5EF4-FFF2-40B4-BE49-F238E27FC236}">
                <a16:creationId xmlns:a16="http://schemas.microsoft.com/office/drawing/2014/main" id="{12131E14-02AA-3D8C-103D-48AE0BB47B8A}"/>
              </a:ext>
            </a:extLst>
          </p:cNvPr>
          <p:cNvGrpSpPr/>
          <p:nvPr/>
        </p:nvGrpSpPr>
        <p:grpSpPr>
          <a:xfrm>
            <a:off x="0" y="0"/>
            <a:ext cx="7559675" cy="2502841"/>
            <a:chOff x="0" y="0"/>
            <a:chExt cx="7559675" cy="2502841"/>
          </a:xfrm>
        </p:grpSpPr>
        <p:sp>
          <p:nvSpPr>
            <p:cNvPr id="84" name="正方形/長方形 83">
              <a:extLst>
                <a:ext uri="{FF2B5EF4-FFF2-40B4-BE49-F238E27FC236}">
                  <a16:creationId xmlns:a16="http://schemas.microsoft.com/office/drawing/2014/main" id="{173AABB0-6376-C95E-372D-EFB5170EDF1C}"/>
                </a:ext>
              </a:extLst>
            </p:cNvPr>
            <p:cNvSpPr/>
            <p:nvPr/>
          </p:nvSpPr>
          <p:spPr>
            <a:xfrm>
              <a:off x="0" y="2148176"/>
              <a:ext cx="7559675" cy="35466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図 85">
              <a:extLst>
                <a:ext uri="{FF2B5EF4-FFF2-40B4-BE49-F238E27FC236}">
                  <a16:creationId xmlns:a16="http://schemas.microsoft.com/office/drawing/2014/main" id="{43408793-C417-D03B-0C94-1EAE7AEE9B24}"/>
                </a:ext>
              </a:extLst>
            </p:cNvPr>
            <p:cNvPicPr>
              <a:picLocks noChangeAspect="1"/>
            </p:cNvPicPr>
            <p:nvPr/>
          </p:nvPicPr>
          <p:blipFill>
            <a:blip r:embed="rId8">
              <a:extLst>
                <a:ext uri="{28A0092B-C50C-407E-A947-70E740481C1C}">
                  <a14:useLocalDpi xmlns:a14="http://schemas.microsoft.com/office/drawing/2010/main" val="0"/>
                </a:ext>
              </a:extLst>
            </a:blip>
            <a:srcRect t="55631"/>
            <a:stretch>
              <a:fillRect/>
            </a:stretch>
          </p:blipFill>
          <p:spPr>
            <a:xfrm>
              <a:off x="0" y="0"/>
              <a:ext cx="7559675" cy="2371816"/>
            </a:xfrm>
            <a:prstGeom prst="rect">
              <a:avLst/>
            </a:prstGeom>
            <a:solidFill>
              <a:schemeClr val="bg1"/>
            </a:solidFill>
          </p:spPr>
        </p:pic>
        <p:cxnSp>
          <p:nvCxnSpPr>
            <p:cNvPr id="87" name="直線コネクタ 86">
              <a:extLst>
                <a:ext uri="{FF2B5EF4-FFF2-40B4-BE49-F238E27FC236}">
                  <a16:creationId xmlns:a16="http://schemas.microsoft.com/office/drawing/2014/main" id="{6EF335D0-DACF-AC8D-A369-6A34721D6385}"/>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DC96DF88-57BE-B438-D805-341C4DE30BB2}"/>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89" name="図 88">
              <a:extLst>
                <a:ext uri="{FF2B5EF4-FFF2-40B4-BE49-F238E27FC236}">
                  <a16:creationId xmlns:a16="http://schemas.microsoft.com/office/drawing/2014/main" id="{472C6FC7-EC85-5BD1-C118-345E12CD6200}"/>
                </a:ext>
              </a:extLst>
            </p:cNvPr>
            <p:cNvPicPr>
              <a:picLocks noChangeAspect="1"/>
            </p:cNvPicPr>
            <p:nvPr/>
          </p:nvPicPr>
          <p:blipFill>
            <a:blip r:embed="rId5"/>
            <a:stretch>
              <a:fillRect/>
            </a:stretch>
          </p:blipFill>
          <p:spPr>
            <a:xfrm>
              <a:off x="5738372" y="558986"/>
              <a:ext cx="1608042" cy="1608042"/>
            </a:xfrm>
            <a:prstGeom prst="rect">
              <a:avLst/>
            </a:prstGeom>
          </p:spPr>
        </p:pic>
        <p:grpSp>
          <p:nvGrpSpPr>
            <p:cNvPr id="90" name="グループ化 89">
              <a:extLst>
                <a:ext uri="{FF2B5EF4-FFF2-40B4-BE49-F238E27FC236}">
                  <a16:creationId xmlns:a16="http://schemas.microsoft.com/office/drawing/2014/main" id="{E7C93CCA-7449-EA49-50D1-807B28DF3F07}"/>
                </a:ext>
              </a:extLst>
            </p:cNvPr>
            <p:cNvGrpSpPr>
              <a:grpSpLocks noChangeAspect="1"/>
            </p:cNvGrpSpPr>
            <p:nvPr/>
          </p:nvGrpSpPr>
          <p:grpSpPr>
            <a:xfrm>
              <a:off x="3878649" y="361881"/>
              <a:ext cx="1919994" cy="1778551"/>
              <a:chOff x="7996586" y="4982290"/>
              <a:chExt cx="4375529" cy="4053191"/>
            </a:xfrm>
          </p:grpSpPr>
          <p:pic>
            <p:nvPicPr>
              <p:cNvPr id="94" name="図 93">
                <a:extLst>
                  <a:ext uri="{FF2B5EF4-FFF2-40B4-BE49-F238E27FC236}">
                    <a16:creationId xmlns:a16="http://schemas.microsoft.com/office/drawing/2014/main" id="{25E67028-A9BC-0035-D324-EAC7C68681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95" name="正方形/長方形 1073">
                <a:extLst>
                  <a:ext uri="{FF2B5EF4-FFF2-40B4-BE49-F238E27FC236}">
                    <a16:creationId xmlns:a16="http://schemas.microsoft.com/office/drawing/2014/main" id="{AD50D308-AB2B-FA9A-C309-21B13BACD531}"/>
                  </a:ext>
                </a:extLst>
              </p:cNvPr>
              <p:cNvSpPr/>
              <p:nvPr/>
            </p:nvSpPr>
            <p:spPr>
              <a:xfrm>
                <a:off x="8274850" y="5351279"/>
                <a:ext cx="3961922" cy="2895389"/>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73" h="2884257">
                    <a:moveTo>
                      <a:pt x="332450" y="848546"/>
                    </a:moveTo>
                    <a:lnTo>
                      <a:pt x="4304073" y="0"/>
                    </a:lnTo>
                    <a:lnTo>
                      <a:pt x="4147335" y="2884257"/>
                    </a:lnTo>
                    <a:lnTo>
                      <a:pt x="0" y="2818047"/>
                    </a:lnTo>
                    <a:lnTo>
                      <a:pt x="332450" y="848546"/>
                    </a:lnTo>
                    <a:close/>
                  </a:path>
                </a:pathLst>
              </a:custGeom>
              <a:blipFill>
                <a:blip r:embed="rId10"/>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1" name="図 90">
              <a:extLst>
                <a:ext uri="{FF2B5EF4-FFF2-40B4-BE49-F238E27FC236}">
                  <a16:creationId xmlns:a16="http://schemas.microsoft.com/office/drawing/2014/main" id="{192CD2F3-A5F8-C55F-0996-0A63D3362F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752" y="742003"/>
              <a:ext cx="2481469" cy="698303"/>
            </a:xfrm>
            <a:prstGeom prst="rect">
              <a:avLst/>
            </a:prstGeom>
          </p:spPr>
        </p:pic>
        <p:pic>
          <p:nvPicPr>
            <p:cNvPr id="92" name="Picture 14">
              <a:extLst>
                <a:ext uri="{FF2B5EF4-FFF2-40B4-BE49-F238E27FC236}">
                  <a16:creationId xmlns:a16="http://schemas.microsoft.com/office/drawing/2014/main" id="{8AD4F9C4-72C2-3904-3FA5-B8A50ECC82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テキスト ボックス 92">
              <a:extLst>
                <a:ext uri="{FF2B5EF4-FFF2-40B4-BE49-F238E27FC236}">
                  <a16:creationId xmlns:a16="http://schemas.microsoft.com/office/drawing/2014/main" id="{976A3B60-B64E-F82E-3E0A-A85DB4DB1A92}"/>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latin typeface="ヒラギノ角ゴ8" panose="020B0800000000000000" pitchFamily="50" charset="-128"/>
                <a:ea typeface="ヒラギノ角ゴ8" panose="020B0800000000000000" pitchFamily="50" charset="-128"/>
              </a:endParaRPr>
            </a:p>
            <a:p>
              <a:r>
                <a:rPr kumimoji="1" lang="ja-JP" altLang="en-US" sz="1400" dirty="0">
                  <a:latin typeface="ヒラギノ角ゴ8" panose="020B0800000000000000" pitchFamily="50" charset="-128"/>
                  <a:ea typeface="ヒラギノ角ゴ8" panose="020B0800000000000000" pitchFamily="50" charset="-128"/>
                </a:rPr>
                <a:t>お勧めのワークステーション</a:t>
              </a:r>
            </a:p>
          </p:txBody>
        </p:sp>
      </p:gr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1194</TotalTime>
  <Words>661</Words>
  <Application>Microsoft Office PowerPoint</Application>
  <PresentationFormat>ユーザー設定</PresentationFormat>
  <Paragraphs>72</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A-OTF 新ゴ Pro H</vt:lpstr>
      <vt:lpstr>Yu Gothic UI</vt:lpstr>
      <vt:lpstr>ヒラギノ角ゴ4</vt:lpstr>
      <vt:lpstr>ヒラギノ角ゴ5</vt:lpstr>
      <vt:lpstr>ヒラギノ角ゴ6</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20</cp:revision>
  <dcterms:created xsi:type="dcterms:W3CDTF">2025-02-18T01:46:40Z</dcterms:created>
  <dcterms:modified xsi:type="dcterms:W3CDTF">2025-07-13T16:40:24Z</dcterms:modified>
</cp:coreProperties>
</file>